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57" r:id="rId3"/>
    <p:sldId id="268" r:id="rId4"/>
    <p:sldId id="260" r:id="rId5"/>
    <p:sldId id="259" r:id="rId6"/>
    <p:sldId id="261" r:id="rId7"/>
    <p:sldId id="262" r:id="rId8"/>
    <p:sldId id="267" r:id="rId9"/>
    <p:sldId id="264" r:id="rId10"/>
    <p:sldId id="265" r:id="rId11"/>
    <p:sldId id="25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rahalkhudair/Desktop/Project%201/Project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rahalkhudair/Desktop/Project%201/Project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rahalkhudair/Desktop/Project%201/Project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rahalkhudair/Desktop/Project%201/Project%2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1.xlsx]Highest Number of Listings!PivotTable18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Neighborhoods</a:t>
            </a:r>
            <a:r>
              <a:rPr lang="en-US" baseline="0" dirty="0"/>
              <a:t> Hosting the Most Listings – 2015 Airbnb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'Highest Number of Listings'!$J$1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'Highest Number of Listings'!$I$2:$I$12</c:f>
              <c:strCache>
                <c:ptCount val="10"/>
                <c:pt idx="0">
                  <c:v>Columbia Heights, Mt. Pleasant, Pleasant Plains, Park View</c:v>
                </c:pt>
                <c:pt idx="1">
                  <c:v>Dupont Circle, Connecticut Avenue/K Street</c:v>
                </c:pt>
                <c:pt idx="2">
                  <c:v>Capitol Hill, Lincoln Park</c:v>
                </c:pt>
                <c:pt idx="3">
                  <c:v>Shaw, Logan Circle</c:v>
                </c:pt>
                <c:pt idx="4">
                  <c:v>Union Station, Stanton Park, Kingman Park</c:v>
                </c:pt>
                <c:pt idx="5">
                  <c:v>Edgewood, Bloomingdale, Truxton Circle, Eckington</c:v>
                </c:pt>
                <c:pt idx="6">
                  <c:v>Kalorama Heights, Adams Morgan, Lanier Heights</c:v>
                </c:pt>
                <c:pt idx="7">
                  <c:v>Brightwood Park, Crestwood, Petworth</c:v>
                </c:pt>
                <c:pt idx="8">
                  <c:v>Downtown, Chinatown, Penn Quarters, Mount Vernon Square, North Capitol Street</c:v>
                </c:pt>
                <c:pt idx="9">
                  <c:v>Howard University, Le Droit Park, Cardozo/Shaw</c:v>
                </c:pt>
              </c:strCache>
            </c:strRef>
          </c:cat>
          <c:val>
            <c:numRef>
              <c:f>'Highest Number of Listings'!$J$2:$J$12</c:f>
              <c:numCache>
                <c:formatCode>General</c:formatCode>
                <c:ptCount val="10"/>
                <c:pt idx="0">
                  <c:v>277</c:v>
                </c:pt>
                <c:pt idx="1">
                  <c:v>225</c:v>
                </c:pt>
                <c:pt idx="2">
                  <c:v>212</c:v>
                </c:pt>
                <c:pt idx="3">
                  <c:v>197</c:v>
                </c:pt>
                <c:pt idx="4">
                  <c:v>196</c:v>
                </c:pt>
                <c:pt idx="5">
                  <c:v>163</c:v>
                </c:pt>
                <c:pt idx="6">
                  <c:v>145</c:v>
                </c:pt>
                <c:pt idx="7">
                  <c:v>109</c:v>
                </c:pt>
                <c:pt idx="8">
                  <c:v>105</c:v>
                </c:pt>
                <c:pt idx="9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E-D444-86A8-24DA744DD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189728"/>
        <c:axId val="336528720"/>
      </c:barChart>
      <c:catAx>
        <c:axId val="37318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528720"/>
        <c:crosses val="autoZero"/>
        <c:auto val="1"/>
        <c:lblAlgn val="ctr"/>
        <c:lblOffset val="100"/>
        <c:noMultiLvlLbl val="0"/>
      </c:catAx>
      <c:valAx>
        <c:axId val="33652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18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1.xlsx]Highest Rating!PivotTable16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Neighborhoods with the Most Positive Reviews </a:t>
            </a:r>
            <a:r>
              <a:rPr lang="en-US" sz="1400" b="0" i="0" u="none" strike="noStrike" baseline="0" dirty="0">
                <a:effectLst/>
              </a:rPr>
              <a:t>– 2015 Airbnb Data</a:t>
            </a:r>
            <a:r>
              <a:rPr lang="en-US" sz="1400" b="0" i="0" u="none" strike="noStrike" baseline="0" dirty="0"/>
              <a:t> 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'Highest Rating'!$G$1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'Highest Rating'!$F$2:$F$12</c:f>
              <c:strCache>
                <c:ptCount val="10"/>
                <c:pt idx="0">
                  <c:v>Congress Heights, Bellevue, Washington Highlands</c:v>
                </c:pt>
                <c:pt idx="1">
                  <c:v>Woodland/Fort Stanton, Garfield Heights, Knox Hill</c:v>
                </c:pt>
                <c:pt idx="2">
                  <c:v>Capitol View, Marshall Heights, Benning Heights</c:v>
                </c:pt>
                <c:pt idx="3">
                  <c:v>Woodridge, Fort Lincoln, Gateway</c:v>
                </c:pt>
                <c:pt idx="4">
                  <c:v>Sheridan, Barry Farm, Buena Vista</c:v>
                </c:pt>
                <c:pt idx="5">
                  <c:v>Deanwood, Burrville, Grant Park, Lincoln Heights, Fairmont Heights</c:v>
                </c:pt>
                <c:pt idx="6">
                  <c:v>Colonial Village, Shepherd Park, North Portal Estates</c:v>
                </c:pt>
                <c:pt idx="7">
                  <c:v>Near Southeast, Navy Yard</c:v>
                </c:pt>
                <c:pt idx="8">
                  <c:v>Cleveland Park, Woodley Park, Massachusetts Avenue Heights, Woodland-Normanstone Terrace</c:v>
                </c:pt>
                <c:pt idx="9">
                  <c:v>Spring Valley, Palisades, Wesley Heights, Foxhall Crescent, Foxhall Village, Georgetown Reservoir</c:v>
                </c:pt>
              </c:strCache>
            </c:strRef>
          </c:cat>
          <c:val>
            <c:numRef>
              <c:f>'Highest Rating'!$G$2:$G$12</c:f>
              <c:numCache>
                <c:formatCode>0.0</c:formatCode>
                <c:ptCount val="10"/>
                <c:pt idx="0">
                  <c:v>98.666666666666671</c:v>
                </c:pt>
                <c:pt idx="1">
                  <c:v>98.666666666666671</c:v>
                </c:pt>
                <c:pt idx="2">
                  <c:v>98.333333333333329</c:v>
                </c:pt>
                <c:pt idx="3">
                  <c:v>97.818181818181813</c:v>
                </c:pt>
                <c:pt idx="4">
                  <c:v>97.75</c:v>
                </c:pt>
                <c:pt idx="5">
                  <c:v>97.666666666666671</c:v>
                </c:pt>
                <c:pt idx="6">
                  <c:v>97.545454545454547</c:v>
                </c:pt>
                <c:pt idx="7">
                  <c:v>97.5</c:v>
                </c:pt>
                <c:pt idx="8">
                  <c:v>97.35</c:v>
                </c:pt>
                <c:pt idx="9">
                  <c:v>97.32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D9-D248-8E68-DA89072B6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359152"/>
        <c:axId val="374927840"/>
      </c:barChart>
      <c:catAx>
        <c:axId val="37335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927840"/>
        <c:crosses val="autoZero"/>
        <c:auto val="1"/>
        <c:lblAlgn val="ctr"/>
        <c:lblOffset val="100"/>
        <c:noMultiLvlLbl val="0"/>
      </c:catAx>
      <c:valAx>
        <c:axId val="37492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</a:p>
            </c:rich>
          </c:tx>
          <c:layout>
            <c:manualLayout>
              <c:xMode val="edge"/>
              <c:yMode val="edge"/>
              <c:x val="9.2731960777662339E-2"/>
              <c:y val="0.27684085007753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35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1.xlsx]Highest Rating!PivotTable16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Neighborhoods with the Most Positive Reviews </a:t>
            </a:r>
            <a:r>
              <a:rPr lang="en-US" sz="1400" b="0" i="0" u="none" strike="noStrike" baseline="0" dirty="0">
                <a:effectLst/>
              </a:rPr>
              <a:t>– 2015 Airbnb Data</a:t>
            </a:r>
            <a:r>
              <a:rPr lang="en-US" sz="1400" b="0" i="0" u="none" strike="noStrike" baseline="0" dirty="0"/>
              <a:t> 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'Highest Rating'!$G$1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'Highest Rating'!$F$2:$F$12</c:f>
              <c:strCache>
                <c:ptCount val="10"/>
                <c:pt idx="0">
                  <c:v>Congress Heights, Bellevue, Washington Highlands</c:v>
                </c:pt>
                <c:pt idx="1">
                  <c:v>Woodland/Fort Stanton, Garfield Heights, Knox Hill</c:v>
                </c:pt>
                <c:pt idx="2">
                  <c:v>Capitol View, Marshall Heights, Benning Heights</c:v>
                </c:pt>
                <c:pt idx="3">
                  <c:v>Woodridge, Fort Lincoln, Gateway</c:v>
                </c:pt>
                <c:pt idx="4">
                  <c:v>Sheridan, Barry Farm, Buena Vista</c:v>
                </c:pt>
                <c:pt idx="5">
                  <c:v>Deanwood, Burrville, Grant Park, Lincoln Heights, Fairmont Heights</c:v>
                </c:pt>
                <c:pt idx="6">
                  <c:v>Colonial Village, Shepherd Park, North Portal Estates</c:v>
                </c:pt>
                <c:pt idx="7">
                  <c:v>Near Southeast, Navy Yard</c:v>
                </c:pt>
                <c:pt idx="8">
                  <c:v>Cleveland Park, Woodley Park, Massachusetts Avenue Heights, Woodland-Normanstone Terrace</c:v>
                </c:pt>
                <c:pt idx="9">
                  <c:v>Spring Valley, Palisades, Wesley Heights, Foxhall Crescent, Foxhall Village, Georgetown Reservoir</c:v>
                </c:pt>
              </c:strCache>
            </c:strRef>
          </c:cat>
          <c:val>
            <c:numRef>
              <c:f>'Highest Rating'!$G$2:$G$12</c:f>
              <c:numCache>
                <c:formatCode>0.0</c:formatCode>
                <c:ptCount val="10"/>
                <c:pt idx="0">
                  <c:v>98.666666666666671</c:v>
                </c:pt>
                <c:pt idx="1">
                  <c:v>98.666666666666671</c:v>
                </c:pt>
                <c:pt idx="2">
                  <c:v>98.333333333333329</c:v>
                </c:pt>
                <c:pt idx="3">
                  <c:v>97.818181818181813</c:v>
                </c:pt>
                <c:pt idx="4">
                  <c:v>97.75</c:v>
                </c:pt>
                <c:pt idx="5">
                  <c:v>97.666666666666671</c:v>
                </c:pt>
                <c:pt idx="6">
                  <c:v>97.545454545454547</c:v>
                </c:pt>
                <c:pt idx="7">
                  <c:v>97.5</c:v>
                </c:pt>
                <c:pt idx="8">
                  <c:v>97.35</c:v>
                </c:pt>
                <c:pt idx="9">
                  <c:v>97.32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D9-D248-8E68-DA89072B6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359152"/>
        <c:axId val="374927840"/>
      </c:barChart>
      <c:catAx>
        <c:axId val="37335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927840"/>
        <c:crosses val="autoZero"/>
        <c:auto val="1"/>
        <c:lblAlgn val="ctr"/>
        <c:lblOffset val="100"/>
        <c:noMultiLvlLbl val="0"/>
      </c:catAx>
      <c:valAx>
        <c:axId val="37492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</a:p>
            </c:rich>
          </c:tx>
          <c:layout>
            <c:manualLayout>
              <c:xMode val="edge"/>
              <c:yMode val="edge"/>
              <c:x val="9.2731960777662339E-2"/>
              <c:y val="0.27684085007753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35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1.xlsx]Rating VS Listing!PivotTable19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>
                <a:effectLst/>
              </a:rPr>
              <a:t>Listings + Ratings – 2015 Airbnb Data</a:t>
            </a:r>
            <a:r>
              <a:rPr lang="en-US" sz="1400" b="0" i="0" u="none" strike="noStrike" baseline="0" dirty="0"/>
              <a:t> 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'Rating VS Listing'!$G$1</c:f>
              <c:strCache>
                <c:ptCount val="1"/>
                <c:pt idx="0">
                  <c:v>Count of 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'Rating VS Listing'!$F$2:$F$7</c:f>
              <c:strCache>
                <c:ptCount val="5"/>
                <c:pt idx="0">
                  <c:v>Brightwood Park, Crestwood, Petworth</c:v>
                </c:pt>
                <c:pt idx="1">
                  <c:v>Downtown, Chinatown, Penn Quarters, Mount Vernon Square, North Capitol Street</c:v>
                </c:pt>
                <c:pt idx="2">
                  <c:v>Howard University, Le Droit Park, Cardozo/Shaw</c:v>
                </c:pt>
                <c:pt idx="3">
                  <c:v>West End, Foggy Bottom, GWU</c:v>
                </c:pt>
                <c:pt idx="4">
                  <c:v>Georgetown, Burleith/Hillandale</c:v>
                </c:pt>
              </c:strCache>
            </c:strRef>
          </c:cat>
          <c:val>
            <c:numRef>
              <c:f>'Rating VS Listing'!$G$2:$G$7</c:f>
              <c:numCache>
                <c:formatCode>General</c:formatCode>
                <c:ptCount val="5"/>
                <c:pt idx="0">
                  <c:v>109</c:v>
                </c:pt>
                <c:pt idx="1">
                  <c:v>105</c:v>
                </c:pt>
                <c:pt idx="2">
                  <c:v>97</c:v>
                </c:pt>
                <c:pt idx="3">
                  <c:v>70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3-4D4D-84C8-C40EAE40E607}"/>
            </c:ext>
          </c:extLst>
        </c:ser>
        <c:ser>
          <c:idx val="1"/>
          <c:order val="1"/>
          <c:tx>
            <c:strRef>
              <c:f>'Rating VS Listing'!$H$1</c:f>
              <c:strCache>
                <c:ptCount val="1"/>
                <c:pt idx="0">
                  <c:v>Average of review_scores_rating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'Rating VS Listing'!$F$2:$F$7</c:f>
              <c:strCache>
                <c:ptCount val="5"/>
                <c:pt idx="0">
                  <c:v>Brightwood Park, Crestwood, Petworth</c:v>
                </c:pt>
                <c:pt idx="1">
                  <c:v>Downtown, Chinatown, Penn Quarters, Mount Vernon Square, North Capitol Street</c:v>
                </c:pt>
                <c:pt idx="2">
                  <c:v>Howard University, Le Droit Park, Cardozo/Shaw</c:v>
                </c:pt>
                <c:pt idx="3">
                  <c:v>West End, Foggy Bottom, GWU</c:v>
                </c:pt>
                <c:pt idx="4">
                  <c:v>Georgetown, Burleith/Hillandale</c:v>
                </c:pt>
              </c:strCache>
            </c:strRef>
          </c:cat>
          <c:val>
            <c:numRef>
              <c:f>'Rating VS Listing'!$H$2:$H$7</c:f>
              <c:numCache>
                <c:formatCode>0.0</c:formatCode>
                <c:ptCount val="5"/>
                <c:pt idx="0">
                  <c:v>96.669724770642205</c:v>
                </c:pt>
                <c:pt idx="1">
                  <c:v>96.533333333333331</c:v>
                </c:pt>
                <c:pt idx="2">
                  <c:v>95.773195876288653</c:v>
                </c:pt>
                <c:pt idx="3">
                  <c:v>96.342857142857142</c:v>
                </c:pt>
                <c:pt idx="4">
                  <c:v>96.666666666666671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F3-4D4D-84C8-C40EAE40E6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0498656"/>
        <c:axId val="350500336"/>
      </c:barChart>
      <c:catAx>
        <c:axId val="35049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500336"/>
        <c:crosses val="autoZero"/>
        <c:auto val="1"/>
        <c:lblAlgn val="ctr"/>
        <c:lblOffset val="100"/>
        <c:noMultiLvlLbl val="0"/>
      </c:catAx>
      <c:valAx>
        <c:axId val="35050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49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6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2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8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0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9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12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2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3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7660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4D37-75F8-AC49-9251-589514A2C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Airbnb Investment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7F04B-CC27-C44E-9A3F-75C909A88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Sarah </a:t>
            </a:r>
            <a:r>
              <a:rPr lang="en-US" dirty="0" err="1"/>
              <a:t>AlKhudair</a:t>
            </a:r>
            <a:endParaRPr lang="en-US" dirty="0"/>
          </a:p>
          <a:p>
            <a:r>
              <a:rPr lang="en-US" dirty="0" err="1"/>
              <a:t>Nahla</a:t>
            </a:r>
            <a:r>
              <a:rPr lang="en-US" dirty="0"/>
              <a:t> </a:t>
            </a:r>
            <a:r>
              <a:rPr lang="en-US" dirty="0" err="1"/>
              <a:t>AlArifi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B0067-5C93-0B47-949F-8460C201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064" y="1971675"/>
            <a:ext cx="292893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9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C812-102F-9C40-B713-5F0964C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Recommend: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40E65-BD93-CA49-B949-87C995DD5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059" y="863790"/>
            <a:ext cx="3017036" cy="51212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F9267-8024-FB45-AFC7-7F3CDFF35B48}"/>
              </a:ext>
            </a:extLst>
          </p:cNvPr>
          <p:cNvSpPr txBox="1"/>
          <p:nvPr/>
        </p:nvSpPr>
        <p:spPr>
          <a:xfrm>
            <a:off x="8074753" y="1123837"/>
            <a:ext cx="31929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Market is tested fairly.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High % of positive reviews.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Convenient # of listings.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800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B2E1-1F3C-324A-A0E6-E16F0475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0292-FA4F-B346-A150-EE83BDDF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with zero reviews were excluded.</a:t>
            </a:r>
          </a:p>
          <a:p>
            <a:r>
              <a:rPr lang="en-US" dirty="0"/>
              <a:t>Unnecessary columns were deleted:</a:t>
            </a:r>
          </a:p>
          <a:p>
            <a:pPr lvl="1"/>
            <a:r>
              <a:rPr lang="en-US" dirty="0"/>
              <a:t>All URLs.</a:t>
            </a:r>
          </a:p>
          <a:p>
            <a:pPr lvl="1"/>
            <a:r>
              <a:rPr lang="en-US" dirty="0"/>
              <a:t>All scraping columns.</a:t>
            </a:r>
          </a:p>
          <a:p>
            <a:pPr lvl="1"/>
            <a:r>
              <a:rPr lang="en-US" dirty="0"/>
              <a:t>Latitudes and Longitudes.</a:t>
            </a:r>
          </a:p>
          <a:p>
            <a:pPr lvl="1"/>
            <a:r>
              <a:rPr lang="en-US" dirty="0"/>
              <a:t>All columns that describes the property in details.</a:t>
            </a:r>
          </a:p>
          <a:p>
            <a:r>
              <a:rPr lang="en-US" dirty="0"/>
              <a:t>Blanks were deleted whenever needed(incase of calculations).</a:t>
            </a:r>
          </a:p>
        </p:txBody>
      </p:sp>
    </p:spTree>
    <p:extLst>
      <p:ext uri="{BB962C8B-B14F-4D97-AF65-F5344CB8AC3E}">
        <p14:creationId xmlns:p14="http://schemas.microsoft.com/office/powerpoint/2010/main" val="246780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FDB1-FAC0-6D49-8B69-A8BBC29F7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1FE42-8609-CA43-8265-F388C75E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754" y="2165037"/>
            <a:ext cx="2853842" cy="1335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CE275-17B2-BA47-93A2-60357960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504" y="3514894"/>
            <a:ext cx="2213712" cy="11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4ECE-65E9-F443-BB80-415CA23E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728A7-7D23-734A-8D7D-CBE2AA08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Airbnb Activity.</a:t>
            </a:r>
          </a:p>
          <a:p>
            <a:pPr marL="0" indent="0">
              <a:buNone/>
            </a:pPr>
            <a:r>
              <a:rPr lang="en-US" dirty="0"/>
              <a:t>The Question.</a:t>
            </a:r>
          </a:p>
          <a:p>
            <a:pPr marL="0" indent="0">
              <a:buNone/>
            </a:pPr>
            <a:r>
              <a:rPr lang="en-US" dirty="0"/>
              <a:t>The Analysis.</a:t>
            </a:r>
          </a:p>
          <a:p>
            <a:pPr marL="0" indent="0">
              <a:buNone/>
            </a:pPr>
            <a:r>
              <a:rPr lang="en-US" dirty="0"/>
              <a:t>Our Recommendation. </a:t>
            </a:r>
          </a:p>
          <a:p>
            <a:pPr marL="0" indent="0">
              <a:buNone/>
            </a:pPr>
            <a:r>
              <a:rPr lang="en-US" dirty="0"/>
              <a:t>Data Cleaning.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6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D6C6-F477-8D4E-8729-8E13A8E0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Airbnb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6A30-2331-2841-B70F-551B9CAC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012" y="864108"/>
            <a:ext cx="6498168" cy="512064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61% </a:t>
            </a:r>
            <a:r>
              <a:rPr lang="en-US" dirty="0"/>
              <a:t>of the properties were </a:t>
            </a:r>
            <a:r>
              <a:rPr lang="en-US" b="1" dirty="0"/>
              <a:t>apartments,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33% </a:t>
            </a:r>
            <a:r>
              <a:rPr lang="en-US" dirty="0"/>
              <a:t>were </a:t>
            </a:r>
            <a:r>
              <a:rPr lang="en-US" b="1" dirty="0"/>
              <a:t>houses.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performing properties had two factors: </a:t>
            </a:r>
            <a:r>
              <a:rPr lang="en-US" b="1" dirty="0"/>
              <a:t>Catchy listing name</a:t>
            </a:r>
            <a:r>
              <a:rPr lang="en-US" dirty="0"/>
              <a:t>, and </a:t>
            </a:r>
            <a:r>
              <a:rPr lang="en-US" b="1" dirty="0"/>
              <a:t>many special amenities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A73E13-F952-A14D-B7B2-4AA62B9C3A39}"/>
              </a:ext>
            </a:extLst>
          </p:cNvPr>
          <p:cNvSpPr/>
          <p:nvPr/>
        </p:nvSpPr>
        <p:spPr>
          <a:xfrm>
            <a:off x="4512206" y="2095500"/>
            <a:ext cx="1645707" cy="871538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5D099-3506-AF4A-A8A8-B2F7AD99E297}"/>
              </a:ext>
            </a:extLst>
          </p:cNvPr>
          <p:cNvSpPr/>
          <p:nvPr/>
        </p:nvSpPr>
        <p:spPr>
          <a:xfrm>
            <a:off x="9408056" y="2095500"/>
            <a:ext cx="1645707" cy="871538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1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4ECE-65E9-F443-BB80-415CA23E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728A7-7D23-734A-8D7D-CBE2AA08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Should you invest in an Airbnb hotel in Washington, D.C.? If so, where?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0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042F-C894-3F46-87D3-D5AEB5E4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terms of: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D9286-8680-5C4F-AA1D-8CBDF3C6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Neighborhood popularity.</a:t>
            </a:r>
          </a:p>
          <a:p>
            <a:pPr lvl="0"/>
            <a:r>
              <a:rPr lang="en-US" dirty="0"/>
              <a:t>Neighborhood sentiment.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B29E-4617-2040-93EE-57CE7327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Tested Markets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6620E3-75D7-D245-B93C-9CE800449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985744"/>
              </p:ext>
            </p:extLst>
          </p:nvPr>
        </p:nvGraphicFramePr>
        <p:xfrm>
          <a:off x="3635298" y="863600"/>
          <a:ext cx="8017726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86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0C40-C1BF-D841-A44F-C647403A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Positive Reviews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040DD0-54F5-BC4A-8CFA-85265271A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379162"/>
              </p:ext>
            </p:extLst>
          </p:nvPr>
        </p:nvGraphicFramePr>
        <p:xfrm>
          <a:off x="3479179" y="876308"/>
          <a:ext cx="8519533" cy="5218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358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0C40-C1BF-D841-A44F-C647403A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Positive Reviews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040DD0-54F5-BC4A-8CFA-85265271A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934560"/>
              </p:ext>
            </p:extLst>
          </p:nvPr>
        </p:nvGraphicFramePr>
        <p:xfrm>
          <a:off x="3479179" y="876308"/>
          <a:ext cx="8519533" cy="5218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252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FDCF-4F57-1C4B-877A-DFD0F082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691" y="1123837"/>
            <a:ext cx="3560618" cy="4601183"/>
          </a:xfrm>
        </p:spPr>
        <p:txBody>
          <a:bodyPr/>
          <a:lstStyle/>
          <a:p>
            <a:pPr algn="ctr"/>
            <a:r>
              <a:rPr lang="en-US" dirty="0"/>
              <a:t>Where to invest?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902A4E7-C04C-5849-8090-3D14FC4238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735919"/>
              </p:ext>
            </p:extLst>
          </p:nvPr>
        </p:nvGraphicFramePr>
        <p:xfrm>
          <a:off x="3435928" y="1123837"/>
          <a:ext cx="8495878" cy="4601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484727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{D79AD417-9312-D94C-86C0-859325451236}tf10001124</Template>
  <TotalTime>1442</TotalTime>
  <Words>207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Frame</vt:lpstr>
      <vt:lpstr>Airbnb Investment </vt:lpstr>
      <vt:lpstr>Table of Contents</vt:lpstr>
      <vt:lpstr>Airbnb Activity</vt:lpstr>
      <vt:lpstr>Question:</vt:lpstr>
      <vt:lpstr>In terms of:</vt:lpstr>
      <vt:lpstr>Most Tested Markets </vt:lpstr>
      <vt:lpstr>Most Positive Reviews</vt:lpstr>
      <vt:lpstr>Most Positive Reviews</vt:lpstr>
      <vt:lpstr>Where to invest?</vt:lpstr>
      <vt:lpstr>What We Recommend:</vt:lpstr>
      <vt:lpstr>Data Cleaning</vt:lpstr>
      <vt:lpstr>Thank you.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Investment </dc:title>
  <dc:creator>Sarah Alkhudair</dc:creator>
  <cp:lastModifiedBy>Sarah Alkhudair</cp:lastModifiedBy>
  <cp:revision>16</cp:revision>
  <dcterms:created xsi:type="dcterms:W3CDTF">2018-11-03T17:53:17Z</dcterms:created>
  <dcterms:modified xsi:type="dcterms:W3CDTF">2018-11-05T12:52:55Z</dcterms:modified>
</cp:coreProperties>
</file>